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5" r:id="rId3"/>
    <p:sldId id="289" r:id="rId4"/>
    <p:sldId id="340" r:id="rId5"/>
    <p:sldId id="341" r:id="rId6"/>
    <p:sldId id="342" r:id="rId7"/>
    <p:sldId id="343" r:id="rId8"/>
    <p:sldId id="344" r:id="rId9"/>
    <p:sldId id="339" r:id="rId10"/>
    <p:sldId id="331" r:id="rId11"/>
    <p:sldId id="332" r:id="rId12"/>
    <p:sldId id="333" r:id="rId13"/>
    <p:sldId id="287" r:id="rId14"/>
    <p:sldId id="292" r:id="rId15"/>
    <p:sldId id="293" r:id="rId16"/>
    <p:sldId id="291" r:id="rId17"/>
    <p:sldId id="294" r:id="rId18"/>
    <p:sldId id="334" r:id="rId19"/>
    <p:sldId id="290" r:id="rId20"/>
    <p:sldId id="335" r:id="rId21"/>
    <p:sldId id="337" r:id="rId22"/>
    <p:sldId id="336" r:id="rId23"/>
    <p:sldId id="338" r:id="rId24"/>
    <p:sldId id="345" r:id="rId25"/>
    <p:sldId id="304" r:id="rId26"/>
    <p:sldId id="311" r:id="rId27"/>
    <p:sldId id="31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Rohlin" initials="D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8T00:22:15.46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8BC84-EC43-4635-9771-9A418517CB0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20621-9081-4C82-98DA-9E9F0AE40AC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6B51-A10B-4E7B-A679-DEB9953CADA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5885D-5F2C-4B20-83DA-6DBB21ABFD8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F06B51-A10B-4E7B-A679-DEB9953CADA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nsportal.ru/shkola/russkiy-yazyk/library/2019/09/24/ustnoe-sobesedovanie-2019-2020-monologicheskoe-vyskazyvani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4023" y="1991761"/>
            <a:ext cx="7204887" cy="137000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устному собеседованию. </a:t>
            </a:r>
            <a:br>
              <a:rPr lang="ru-RU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пересказ текста</a:t>
            </a:r>
            <a:endParaRPr lang="ru-RU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5"/>
          <p:cNvSpPr txBox="1"/>
          <p:nvPr/>
        </p:nvSpPr>
        <p:spPr>
          <a:xfrm>
            <a:off x="4638172" y="4089872"/>
            <a:ext cx="6400800" cy="1008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Елена Андреевна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русского языка и литературы МБОУ «Константиновская школа» Симферопольского района Республики Крым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Что такое пересказ?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554" y="2848865"/>
            <a:ext cx="9551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111111"/>
                </a:solidFill>
                <a:latin typeface="+mj-lt"/>
              </a:rPr>
              <a:t>       Пересказом </a:t>
            </a:r>
            <a:r>
              <a:rPr lang="ru-RU" sz="2400" dirty="0">
                <a:solidFill>
                  <a:srgbClr val="111111"/>
                </a:solidFill>
                <a:latin typeface="+mj-lt"/>
              </a:rPr>
              <a:t>называется устное изложение прочитанного материала. Пересказ развивает речь, внимание, мышление. Однако этот вид работы тренирует не память, а умение оценить и понять прочитанную информацию. </a:t>
            </a:r>
            <a:r>
              <a:rPr lang="ru-RU" sz="2400" dirty="0" smtClean="0">
                <a:solidFill>
                  <a:srgbClr val="111111"/>
                </a:solidFill>
                <a:latin typeface="+mj-lt"/>
              </a:rPr>
              <a:t>Её не нужно зазубривать, а следует понять и воспроизвести своими словами. </a:t>
            </a:r>
            <a:endParaRPr lang="ru-RU" sz="2400" dirty="0" smtClean="0">
              <a:solidFill>
                <a:srgbClr val="111111"/>
              </a:solidFill>
              <a:latin typeface="+mj-lt"/>
            </a:endParaRPr>
          </a:p>
          <a:p>
            <a:pPr algn="just"/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Особенности задания 2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4234" y="2419879"/>
            <a:ext cx="9502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11111"/>
                </a:solidFill>
              </a:rPr>
              <a:t>       Задание </a:t>
            </a:r>
            <a:r>
              <a:rPr lang="ru-RU" dirty="0">
                <a:solidFill>
                  <a:srgbClr val="111111"/>
                </a:solidFill>
              </a:rPr>
              <a:t>направлено на проверку коммуникативной компетенции обучающихся – пересказ прочитанного с использованием дополнительной информации. Пересказ объединяет все школьные предметы, ведь на каждом из уроков от учеников требуют пересказывать параграфы. Это задание проверяет умение выпускников понимать прочитанный текст и передавать его содержание своими словами. В чем-то задание похоже на сжатое изложение в ОГЭ по русскому языку. Только в данном случае выпускник имеет дело не с аудиозаписью, а с напечатанным текстом</a:t>
            </a:r>
            <a:r>
              <a:rPr lang="ru-RU" dirty="0" smtClean="0">
                <a:solidFill>
                  <a:srgbClr val="111111"/>
                </a:solidFill>
              </a:rPr>
              <a:t>. И пересказывать его нужно не письменно, а устно. </a:t>
            </a:r>
            <a:endParaRPr lang="ru-RU" dirty="0" smtClean="0">
              <a:solidFill>
                <a:srgbClr val="111111"/>
              </a:solidFill>
            </a:endParaRPr>
          </a:p>
          <a:p>
            <a:pPr algn="just"/>
            <a:r>
              <a:rPr lang="ru-RU" dirty="0" smtClean="0">
                <a:solidFill>
                  <a:srgbClr val="11111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57" y="171267"/>
            <a:ext cx="10677377" cy="640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Советы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подготовки пересказа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Обязательно использовать черновик. Его вместе с ручкой выдает собеседник. Как только </a:t>
            </a:r>
            <a:r>
              <a:rPr lang="ru-RU" dirty="0" smtClean="0"/>
              <a:t>истекает отведенное на </a:t>
            </a:r>
            <a:r>
              <a:rPr lang="ru-RU" dirty="0"/>
              <a:t>подготовку </a:t>
            </a:r>
            <a:r>
              <a:rPr lang="ru-RU" dirty="0" smtClean="0"/>
              <a:t>время, </a:t>
            </a:r>
            <a:r>
              <a:rPr lang="ru-RU" dirty="0"/>
              <a:t>собеседник забирает исходный текст. Но у вас остается черновик! Его нужно использовать правильно</a:t>
            </a:r>
            <a:r>
              <a:rPr lang="ru-RU" dirty="0" smtClean="0"/>
              <a:t>.</a:t>
            </a:r>
            <a:endParaRPr lang="ru-RU" dirty="0" smtClean="0"/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/>
              <a:t> Советуем </a:t>
            </a:r>
            <a:r>
              <a:rPr lang="ru-RU" dirty="0"/>
              <a:t>составить план текста. Это поможет сохранить все важные мысли, то есть </a:t>
            </a:r>
            <a:r>
              <a:rPr lang="ru-RU" dirty="0" err="1"/>
              <a:t>микротемы</a:t>
            </a:r>
            <a:r>
              <a:rPr lang="ru-RU" dirty="0"/>
              <a:t>. Пишите сокращенно, но разборчиво. Вы пишете для себя, поэтому можно даже ограничиваться одним словом, а не писать предложение. Важно в процессе пересказа не читать с черновика, а использовать его как подсказку. </a:t>
            </a:r>
            <a:endParaRPr lang="ru-RU" dirty="0" smtClean="0"/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/>
              <a:t> Выпишите </a:t>
            </a:r>
            <a:r>
              <a:rPr lang="ru-RU" dirty="0"/>
              <a:t>на черновик все имена и даты. Благодаря такому ходу вы сможете избежать </a:t>
            </a:r>
            <a:r>
              <a:rPr lang="ru-RU" dirty="0" err="1"/>
              <a:t>фактологических</a:t>
            </a:r>
            <a:r>
              <a:rPr lang="ru-RU" dirty="0"/>
              <a:t> ошибок, которые чаще всего связаны именно с числами и именами. Если этого сделать не получилось, просто не упоминайте даты в пересказе. Ограничьтесь словами сначала, потом, через некоторое время и т.д</a:t>
            </a:r>
            <a:r>
              <a:rPr lang="ru-RU" dirty="0" smtClean="0"/>
              <a:t>.</a:t>
            </a:r>
            <a:endParaRPr lang="ru-RU" dirty="0" smtClean="0"/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/>
              <a:t> Выпишите </a:t>
            </a:r>
            <a:r>
              <a:rPr lang="ru-RU" dirty="0"/>
              <a:t>трудные, но важные слова. Пусть даже не трудные, но несущие определенный смысл. Например, герой учился в академии, а вы забыли и сказали, что он прошел обучение в университете. </a:t>
            </a:r>
            <a:r>
              <a:rPr lang="ru-RU" dirty="0" smtClean="0"/>
              <a:t>Это опять неточность в фактов и, как следствие, потеря баллов.</a:t>
            </a:r>
            <a:endParaRPr lang="ru-RU" dirty="0"/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br>
              <a:rPr lang="ru-RU" dirty="0"/>
            </a:br>
            <a:endParaRPr lang="ru-RU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573" y="450166"/>
            <a:ext cx="10663310" cy="488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Рекомендации, которые необходимо соблюдать при пересказе текста: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пересказе должна звучать живая речь ученика, а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незаученный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Ученик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использовать лексику, обороты речи и некоторые синтаксические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конструкции данного текста.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пересказе должен сохраняться стиль образца.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 Должны быть соблюдены последовательность событий, причинно-следственные связи, переданы все основные факты и описания.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пересказе должны отражаться чувства ребёнка через выразительность его речи.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693" y="139955"/>
            <a:ext cx="11155261" cy="6354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Памятка-алгоритм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Перечитываю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 себя произведение.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Отмечаю галочкой (или выписываю на черновик) ключевые слова, которые мне помогут при пересказе текста.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Определяю, о чём говорится в каждом абзаце.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 Составляю план текста к каждому абзацу.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 Продумываю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своего рассказа, ещё раз перечитываю отмеченные ключевые слова.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6. Составляю рассказ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(мысленно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 Проверяю по тексту, не упустил ли что-нибудь важное.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8. Пересказываю, пользуясь своими записями.</a:t>
            </a:r>
            <a:endParaRPr lang="ru-RU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4" y="166224"/>
            <a:ext cx="11155680" cy="541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Маленькие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хитрости, которые помогут лучше запомнить содержание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190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/>
              <a:t> Прочитал </a:t>
            </a:r>
            <a:r>
              <a:rPr lang="ru-RU" sz="2000" dirty="0"/>
              <a:t>– представь </a:t>
            </a:r>
            <a:r>
              <a:rPr lang="ru-RU" sz="2000" dirty="0" smtClean="0"/>
              <a:t>картину. Этот </a:t>
            </a:r>
            <a:r>
              <a:rPr lang="ru-RU" sz="2000" dirty="0"/>
              <a:t>способ многим помогает. Нарисуйте в своем воображении те образы и события, о которых говорится в тексте. Чем ярче и эмоциональнее будет нарисованная в воображении картина, тем точнее получится пересказ. Благодаря этому вы будете делать акцент именно на содержании прочитанного, </a:t>
            </a:r>
            <a:r>
              <a:rPr lang="ru-RU" sz="2000" dirty="0" smtClean="0"/>
              <a:t>а не на конкретных фразах.</a:t>
            </a:r>
            <a:endParaRPr lang="ru-RU" sz="2000" dirty="0" smtClean="0"/>
          </a:p>
          <a:p>
            <a:pPr marL="342900" lvl="0" indent="190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первом прочтении не проговаривайте слова вслух и не старайтесь повторять ключевые моменты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сразу, так как это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мешает целостному восприятию текста.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190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главное — пересказу невозможно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научиться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сразу, за один день. Тут важна планомерная, постепенная и постоянная работа. Ведь умение пересказывать пригодится не только в школе, но и в дальнейшей жизни. 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422" y="107238"/>
            <a:ext cx="109446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цитаты в пересказ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u="sng" dirty="0"/>
              <a:t>Способы цитирования</a:t>
            </a:r>
            <a:endParaRPr lang="ru-RU" sz="2400" u="sng" dirty="0"/>
          </a:p>
          <a:p>
            <a:pPr marL="361950" algn="just"/>
            <a:endParaRPr lang="ru-RU" sz="2200" dirty="0"/>
          </a:p>
          <a:p>
            <a:pPr marL="361950" algn="just"/>
            <a:r>
              <a:rPr lang="ru-RU" sz="2200" dirty="0" smtClean="0"/>
              <a:t>    В </a:t>
            </a:r>
            <a:r>
              <a:rPr lang="ru-RU" sz="2200" dirty="0"/>
              <a:t>русском языке существуют три основные способы цитирования.</a:t>
            </a:r>
            <a:endParaRPr lang="ru-RU" sz="2200" dirty="0"/>
          </a:p>
          <a:p>
            <a:pPr marL="361950" algn="just"/>
            <a:r>
              <a:rPr lang="ru-RU" sz="2200" dirty="0"/>
              <a:t>  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Предложения с прямой речью.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61950" algn="just"/>
            <a:r>
              <a:rPr lang="ru-RU" sz="2200" dirty="0"/>
              <a:t>Например: </a:t>
            </a:r>
            <a:r>
              <a:rPr lang="ru-RU" sz="2200" i="1" dirty="0"/>
              <a:t>Пушкин отмечал: «Чацкий совсем не умный человек — но Грибоедов очень умен».</a:t>
            </a:r>
            <a:endParaRPr lang="ru-RU" sz="2200" i="1" dirty="0"/>
          </a:p>
          <a:p>
            <a:pPr marL="361950" algn="just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  Предложениями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с косвенной речью.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61950" algn="just"/>
            <a:r>
              <a:rPr lang="ru-RU" sz="2200" dirty="0"/>
              <a:t>Например:</a:t>
            </a:r>
            <a:r>
              <a:rPr lang="ru-RU" sz="2200" i="1" dirty="0"/>
              <a:t> Гоголь писал, что «при имени Пушкина тотчас осеняет мысль о русском национальном поэте». </a:t>
            </a:r>
            <a:endParaRPr lang="ru-RU" sz="2200" dirty="0"/>
          </a:p>
          <a:p>
            <a:pPr marL="361950" algn="just"/>
            <a:r>
              <a:rPr lang="ru-RU" sz="2200" i="1" dirty="0"/>
              <a:t>А. П. Чехов подчёркивал, что «</a:t>
            </a:r>
            <a:r>
              <a:rPr lang="ru-RU" sz="2200" b="1" i="1" dirty="0"/>
              <a:t>...</a:t>
            </a:r>
            <a:r>
              <a:rPr lang="ru-RU" sz="2200" i="1" dirty="0"/>
              <a:t>праздная жизнь не может быть чистою».</a:t>
            </a:r>
            <a:endParaRPr lang="ru-RU" sz="2200" dirty="0"/>
          </a:p>
          <a:p>
            <a:pPr marL="361950" algn="just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    Предложениями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с вводными словами.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361950" algn="just"/>
            <a:r>
              <a:rPr lang="ru-RU" sz="2200" dirty="0"/>
              <a:t>Например: </a:t>
            </a:r>
            <a:r>
              <a:rPr lang="ru-RU" sz="2200" i="1" dirty="0"/>
              <a:t>По словам </a:t>
            </a:r>
            <a:r>
              <a:rPr lang="ru-RU" sz="2200" i="1" dirty="0" smtClean="0"/>
              <a:t> </a:t>
            </a:r>
            <a:r>
              <a:rPr lang="ru-RU" sz="2200" i="1" dirty="0"/>
              <a:t>М. Горького, «искусство должно облагораживать людей». </a:t>
            </a:r>
            <a:endParaRPr lang="ru-RU" sz="2200" i="1" dirty="0"/>
          </a:p>
          <a:p>
            <a:pPr marL="361950" algn="just"/>
            <a:endParaRPr lang="ru-RU" sz="2200" dirty="0"/>
          </a:p>
          <a:p>
            <a:pPr marL="361950" algn="just"/>
            <a:r>
              <a:rPr lang="ru-RU" sz="2200" dirty="0"/>
              <a:t> </a:t>
            </a:r>
            <a:r>
              <a:rPr lang="ru-RU" sz="2200" u="sng" dirty="0">
                <a:solidFill>
                  <a:schemeClr val="accent2">
                    <a:lumMod val="50000"/>
                  </a:schemeClr>
                </a:solidFill>
              </a:rPr>
              <a:t>Начиная работу с цитатами, обучающийся оценивает место и назначение цитаты в тексте, соотношение с авторской речью.</a:t>
            </a:r>
            <a:endParaRPr lang="ru-RU" sz="22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83780"/>
            <a:ext cx="9601196" cy="161621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 включить цитату в пересказ?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Правильно процитировать фразу не достаточно. Ее нужно уместно включить в пересказ. Это можно сделать тремя способами</a:t>
            </a:r>
            <a:r>
              <a:rPr lang="ru-RU" sz="1800" dirty="0" smtClean="0"/>
              <a:t>:</a:t>
            </a:r>
            <a:endParaRPr lang="ru-RU" sz="1800" dirty="0" smtClean="0"/>
          </a:p>
          <a:p>
            <a:pPr algn="just"/>
            <a:r>
              <a:rPr lang="ru-RU" sz="1800" dirty="0" smtClean="0"/>
              <a:t>Начать </a:t>
            </a:r>
            <a:r>
              <a:rPr lang="ru-RU" sz="1800" dirty="0"/>
              <a:t>с цитаты. Вставьте ее сразу перед ответом, использовав любой из способов цитирования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algn="just"/>
            <a:r>
              <a:rPr lang="ru-RU" sz="1800" dirty="0" smtClean="0"/>
              <a:t>Процитировать </a:t>
            </a:r>
            <a:r>
              <a:rPr lang="ru-RU" sz="1800" dirty="0"/>
              <a:t>артиста, исследователя или философа после пересказа определенной части текста. По смыслу можно понять, куда лучше подойдет эта цитата, чтобы стать единым целым с текстом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algn="just"/>
            <a:r>
              <a:rPr lang="ru-RU" sz="1800" dirty="0" smtClean="0"/>
              <a:t>Закончить </a:t>
            </a:r>
            <a:r>
              <a:rPr lang="ru-RU" sz="1800" dirty="0"/>
              <a:t>пересказ цитатой. После пересказа текста обратитесь к цитате и завершите свою речь именно фразой о том выдающемся человеке, о котором узнали на собеседовании.</a:t>
            </a: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6" y="128777"/>
            <a:ext cx="11162224" cy="568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высказывания в текст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пересказа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10674350" algn="l"/>
              </a:tabLs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удивительно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точно об этом человеке (назвать) было сказано известным писателем ФИО… : «высказывание»;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10674350" algn="l"/>
              </a:tabLs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говоря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 этом удивительном человеке, нельзя не вспомнить высказывание ФИО: «высказывание»;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10674350" algn="l"/>
              </a:tabLs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всё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то, о чём мы сейчас говорили, находит подтверждение в словах ФИО, который сказал: «высказывание»;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10674350" algn="l"/>
              </a:tabLs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оценивая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вклад ФИО (имя героя текста) в …, ФИО (автор цитаты) говорил: «высказывание»;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10674350" algn="l"/>
              </a:tabLs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утверждал ФИО (автор цитаты), «высказывание»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lvl="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10674350" algn="l"/>
              </a:tabLs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ФИО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(автор цитаты) считал, что «высказывание» и т.п.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193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Потренируемся!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27976"/>
            <a:ext cx="9601196" cy="3847892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b="1" dirty="0">
                <a:solidFill>
                  <a:schemeClr val="tx1"/>
                </a:solidFill>
              </a:rPr>
              <a:t>Задание 2. Пересказ </a:t>
            </a:r>
            <a:r>
              <a:rPr lang="ru-RU" altLang="ru-RU" b="1" dirty="0" smtClean="0">
                <a:solidFill>
                  <a:schemeClr val="tx1"/>
                </a:solidFill>
              </a:rPr>
              <a:t>текста.</a:t>
            </a:r>
            <a:endParaRPr lang="ru-RU" altLang="ru-RU" b="1" dirty="0" smtClean="0">
              <a:solidFill>
                <a:schemeClr val="tx1"/>
              </a:solidFill>
            </a:endParaRPr>
          </a:p>
          <a:p>
            <a:pPr marL="0" indent="0" algn="just">
              <a:buFontTx/>
              <a:buNone/>
            </a:pPr>
            <a:r>
              <a:rPr lang="ru-RU" altLang="ru-RU" dirty="0" smtClean="0"/>
              <a:t>     В </a:t>
            </a:r>
            <a:r>
              <a:rPr lang="ru-RU" altLang="ru-RU" dirty="0"/>
              <a:t>одной из своих многочисленных книг Николай Михайлович Амосов писал: </a:t>
            </a:r>
            <a:r>
              <a:rPr lang="ru-RU" altLang="ru-RU" i="1" dirty="0"/>
              <a:t>«</a:t>
            </a:r>
            <a:r>
              <a:rPr lang="ru-RU" altLang="ru-RU" b="1" i="1" dirty="0"/>
              <a:t>Первобытный человек шагом почти не ходил, а бегал, как и все звери. Резервы, которые создала природа в человеке, существуют только до тех пор, пока человек максимально их использует. Но как только упражнения прекращаются, резервы тают. Попробуйте уложить здорового человека на месяц в постель, так, чтобы он ни на секунду не вставал, — получите инвалида, разучившегося ходить</a:t>
            </a:r>
            <a:r>
              <a:rPr lang="ru-RU" altLang="ru-RU" i="1" dirty="0"/>
              <a:t>».</a:t>
            </a:r>
            <a:br>
              <a:rPr lang="ru-RU" altLang="ru-RU" dirty="0"/>
            </a:br>
            <a:br>
              <a:rPr lang="ru-RU" altLang="ru-RU" dirty="0"/>
            </a:br>
            <a:r>
              <a:rPr lang="ru-RU" altLang="ru-RU" dirty="0"/>
              <a:t>       </a:t>
            </a:r>
            <a:r>
              <a:rPr lang="ru-RU" altLang="ru-RU" dirty="0" smtClean="0"/>
              <a:t>Перескажите </a:t>
            </a:r>
            <a:r>
              <a:rPr lang="ru-RU" altLang="ru-RU" dirty="0"/>
              <a:t>прочитанный Вами при выполнении задания 1 текст, включив в пересказ данный фрагмент.</a:t>
            </a:r>
            <a:endParaRPr lang="ru-RU" altLang="ru-RU" dirty="0"/>
          </a:p>
          <a:p>
            <a:pPr marL="0" indent="0" algn="just">
              <a:buFontTx/>
              <a:buNone/>
            </a:pPr>
            <a:r>
              <a:rPr lang="ru-RU" altLang="ru-RU" dirty="0"/>
              <a:t>       Подумайте, где лучше использовать слова Н.М</a:t>
            </a:r>
            <a:r>
              <a:rPr lang="ru-RU" altLang="ru-RU" dirty="0" smtClean="0"/>
              <a:t>. Амосова </a:t>
            </a:r>
            <a:r>
              <a:rPr lang="ru-RU" altLang="ru-RU" dirty="0"/>
              <a:t>в пересказе. Вы можете использовать </a:t>
            </a:r>
            <a:r>
              <a:rPr lang="ru-RU" altLang="ru-RU" dirty="0" smtClean="0"/>
              <a:t>любые способы </a:t>
            </a:r>
            <a:r>
              <a:rPr lang="ru-RU" altLang="ru-RU" dirty="0"/>
              <a:t>цитирования.</a:t>
            </a:r>
            <a:endParaRPr lang="ru-RU" altLang="ru-RU" dirty="0"/>
          </a:p>
          <a:p>
            <a:pPr marL="0" indent="0">
              <a:buFontTx/>
              <a:buNone/>
            </a:pPr>
            <a:r>
              <a:rPr lang="ru-RU" altLang="ru-RU" dirty="0"/>
              <a:t>       У Вас есть 1 минута на подготовку. </a:t>
            </a:r>
            <a:endParaRPr lang="ru-RU" alt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C3300"/>
                </a:solidFill>
              </a:rPr>
              <a:t>МОДЕЛЬ ИТОГОВОГО УСТНОГО СОБЕСЕДОВАНИЯ ПО РУССКОМУ ЯЗЫКУ выпускников основной школы </a:t>
            </a:r>
            <a:br>
              <a:rPr lang="ru-RU" altLang="ru-RU" sz="3200" b="1" dirty="0">
                <a:solidFill>
                  <a:srgbClr val="CC3300"/>
                </a:solidFill>
              </a:rPr>
            </a:b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как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ОГЭ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9 классов будут сдавать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школах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системе «зачет»/«незачет»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выполнение работы отводится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на одного участника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может получить ученик за выполнение всей устной части, —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выставляется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если за выполнение работы выпускник набрал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или более баллов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5173" y="651850"/>
            <a:ext cx="7650177" cy="55380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Знаменитый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весь мир врач-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кардио́лог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академик,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Николай Михайлович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Амо́сов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проработавший 36 лет директором Института сердечно-сосудистой хирургии и сделавший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более 56 тысяч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операций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сердце, призывал людей вести здоровый образ жизни. Он сам был наглядным примером того, что физические упражнения продлевают человеческую жизнь, приносят бодрость и силы. 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Еще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сорокалетнем возрасте, когда рентген показал изменения в позвонках 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Амо́сова,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вызванные проводимыми им длительными операциями, Николай Михайлович разработал 10 упражнений, каждое по сто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движений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Когда в доме появилась собака, к гимнастике добавились утренние пробежки. Систему движений он дополнял ограничениями в еде: его вес был 54 килограмма. Это и был «режим ограничений и нагрузок», который получил широкую известность.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3)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79 лет Амосов, несмотря на свое больное сердце, ежедневно выполнял тысячи движений, бегал два километра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трусцо́й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но, вместо уменьшения физических нагрузок, он увеличил их в три раза. Так изо дня в день, 360 дней в году без выходных, не давая себе поблажек, занимался доктор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Амо́сов. 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4) 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Прожив активно 89 лет,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Николай Михайлович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доказал, что человек может не только замедлить старение, но даже победить такую суровую болезнь, как порок сердца.</a:t>
            </a:r>
            <a:r>
              <a:rPr lang="ru-RU" sz="1600" b="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b="0" i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b="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(</a:t>
            </a:r>
            <a:r>
              <a:rPr lang="ru-RU" sz="1600" b="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174 слова)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i="1" dirty="0">
                <a:solidFill>
                  <a:schemeClr val="tx1"/>
                </a:solidFill>
                <a:cs typeface="Arial" panose="020B0604020202020204" pitchFamily="34" charset="0"/>
              </a:rPr>
              <a:t> </a:t>
            </a:r>
            <a:endParaRPr lang="ru-RU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8" descr="https://img08.rl0.ru/8aac05f5b5a794acecf9eb43f7f039ae/c700x350/ruposters-a.akamaihd.net/newslead/0/0a5bba424e914270ce9614cc6e1801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8" y="989737"/>
            <a:ext cx="2914020" cy="185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6" descr="11337-6bf4c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443" y="3325262"/>
            <a:ext cx="2599285" cy="18352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1935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accent3">
                    <a:lumMod val="75000"/>
                  </a:schemeClr>
                </a:solidFill>
              </a:rPr>
              <a:t>Формулируем основные мысли абзацев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27976"/>
            <a:ext cx="9601196" cy="3847892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altLang="ru-RU" dirty="0"/>
              <a:t>Кардиохирург Н.М</a:t>
            </a:r>
            <a:r>
              <a:rPr lang="ru-RU" altLang="ru-RU" dirty="0" smtClean="0"/>
              <a:t>. Амосов </a:t>
            </a:r>
            <a:r>
              <a:rPr lang="ru-RU" altLang="ru-RU" dirty="0"/>
              <a:t>призывал вести здоровый образ жизни.</a:t>
            </a:r>
            <a:endParaRPr lang="ru-RU" altLang="ru-RU" dirty="0"/>
          </a:p>
          <a:p>
            <a:pPr marL="457200" indent="-457200" algn="just">
              <a:buFontTx/>
              <a:buAutoNum type="arabicPeriod"/>
            </a:pPr>
            <a:r>
              <a:rPr lang="ru-RU" altLang="ru-RU" dirty="0"/>
              <a:t>40 лет: «режим ограничений и нагрузок».</a:t>
            </a:r>
            <a:endParaRPr lang="ru-RU" altLang="ru-RU" dirty="0"/>
          </a:p>
          <a:p>
            <a:pPr marL="457200" indent="-457200" algn="just">
              <a:buFontTx/>
              <a:buAutoNum type="arabicPeriod"/>
            </a:pPr>
            <a:r>
              <a:rPr lang="ru-RU" altLang="ru-RU" dirty="0"/>
              <a:t>В 79 лет Амосов увеличил ежедневные физические нагрузки в три раза. </a:t>
            </a:r>
            <a:endParaRPr lang="ru-RU" altLang="ru-RU" dirty="0"/>
          </a:p>
          <a:p>
            <a:pPr marL="457200" indent="-457200" algn="just">
              <a:buFontTx/>
              <a:buAutoNum type="arabicPeriod"/>
            </a:pPr>
            <a:r>
              <a:rPr lang="ru-RU" altLang="ru-RU" dirty="0"/>
              <a:t>89 лет: активная жизнь замедляет старение и побеждает порок сердца. </a:t>
            </a:r>
            <a:endParaRPr lang="ru-RU" altLang="ru-RU" dirty="0"/>
          </a:p>
          <a:p>
            <a:pPr marL="457200" indent="-457200" algn="just"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+ высказывание:</a:t>
            </a:r>
            <a:endParaRPr lang="ru-RU" altLang="ru-RU" b="1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None/>
            </a:pPr>
            <a:r>
              <a:rPr lang="ru-RU" altLang="ru-RU" dirty="0"/>
              <a:t>         Чтобы жить долго и быть здоровым, нужно больше двигаться, максимально использовать резервы, данные человеку природой.</a:t>
            </a:r>
            <a:endParaRPr lang="ru-RU" alt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52152"/>
            <a:ext cx="9601196" cy="688064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accent3">
                    <a:lumMod val="75000"/>
                  </a:schemeClr>
                </a:solidFill>
              </a:rPr>
              <a:t>Определяем место высказывания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40738" y="1149792"/>
          <a:ext cx="10199483" cy="4998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183558"/>
                <a:gridCol w="3015925"/>
              </a:tblGrid>
              <a:tr h="1348964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/>
                        <a:t>     Знаменитый на весь мир </a:t>
                      </a:r>
                      <a:r>
                        <a:rPr lang="ru-RU" sz="1600" b="0" u="sng" dirty="0" err="1" smtClean="0"/>
                        <a:t>врач-кардио́лог</a:t>
                      </a:r>
                      <a:r>
                        <a:rPr lang="ru-RU" sz="1600" b="0" dirty="0" smtClean="0"/>
                        <a:t>, академик, </a:t>
                      </a:r>
                      <a:r>
                        <a:rPr lang="ru-RU" sz="1600" b="0" u="sng" dirty="0" smtClean="0"/>
                        <a:t>Николай Михайлович </a:t>
                      </a:r>
                      <a:r>
                        <a:rPr lang="ru-RU" sz="1600" b="0" u="sng" dirty="0" err="1" smtClean="0"/>
                        <a:t>Амо́сов</a:t>
                      </a:r>
                      <a:r>
                        <a:rPr lang="ru-RU" sz="1600" b="0" dirty="0" smtClean="0"/>
                        <a:t>, проработавший 36 лет директором Института сердечно-сосудистой хирургии и сделавший более 56 тысяч операций на сердце, </a:t>
                      </a:r>
                      <a:r>
                        <a:rPr lang="ru-RU" sz="1600" b="0" u="sng" dirty="0" smtClean="0"/>
                        <a:t>призывал людей вести здоровый образ жизни</a:t>
                      </a:r>
                      <a:r>
                        <a:rPr lang="ru-RU" sz="1600" b="0" dirty="0" smtClean="0"/>
                        <a:t>. Он </a:t>
                      </a:r>
                      <a:r>
                        <a:rPr lang="ru-RU" sz="1600" b="0" u="sng" dirty="0" smtClean="0"/>
                        <a:t>сам был наглядным примером </a:t>
                      </a:r>
                      <a:r>
                        <a:rPr lang="ru-RU" sz="1600" b="0" dirty="0" smtClean="0"/>
                        <a:t>того, что </a:t>
                      </a:r>
                      <a:r>
                        <a:rPr lang="ru-RU" sz="1600" b="0" u="sng" dirty="0" smtClean="0"/>
                        <a:t>физические упражнения продлевают человеческую жизнь</a:t>
                      </a:r>
                      <a:r>
                        <a:rPr lang="ru-RU" sz="1600" b="0" dirty="0" smtClean="0"/>
                        <a:t>, приносят бодрость и силы. 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/>
                        <a:t>В одной из своих многочисленных книг Николай Михайлович Амосов писал: «Первобытный человек шагом почти не ходил, а бегал, как и все звери. Резервы, которые создала природа в человеке, существуют только до тех пор, пока человек максимально их использует. Но как только упражнения прекращаются, резервы тают. Попробуйте уложить здорового человека на месяц в постель, так, чтобы он ни на секунду не вставал, — получите инвалида, разучившегося ходить».</a:t>
                      </a:r>
                      <a:br>
                        <a:rPr lang="ru-RU" sz="1600" dirty="0" smtClean="0"/>
                      </a:br>
                      <a:endParaRPr lang="ru-RU" sz="1600" dirty="0" smtClean="0"/>
                    </a:p>
                    <a:p>
                      <a:pPr algn="l"/>
                      <a:endParaRPr lang="ru-RU" b="0" dirty="0"/>
                    </a:p>
                  </a:txBody>
                  <a:tcPr/>
                </a:tc>
              </a:tr>
              <a:tr h="153463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       Еще </a:t>
                      </a:r>
                      <a:r>
                        <a:rPr lang="ru-RU" sz="1600" u="sng" dirty="0" smtClean="0"/>
                        <a:t>в сорокалетнем возрасте</a:t>
                      </a:r>
                      <a:r>
                        <a:rPr lang="ru-RU" sz="1600" dirty="0" smtClean="0"/>
                        <a:t>, когда рентген показал </a:t>
                      </a:r>
                      <a:r>
                        <a:rPr lang="ru-RU" sz="1600" u="sng" dirty="0" smtClean="0"/>
                        <a:t>изменения в позвонках </a:t>
                      </a:r>
                      <a:r>
                        <a:rPr lang="ru-RU" sz="1600" dirty="0" smtClean="0"/>
                        <a:t>у </a:t>
                      </a:r>
                      <a:r>
                        <a:rPr lang="ru-RU" sz="1600" dirty="0" err="1" smtClean="0"/>
                        <a:t>Амо́сова</a:t>
                      </a:r>
                      <a:r>
                        <a:rPr lang="ru-RU" sz="1600" dirty="0" smtClean="0"/>
                        <a:t>, вызванные проводимыми им длительными операциями, Николай Михайлович </a:t>
                      </a:r>
                      <a:r>
                        <a:rPr lang="ru-RU" sz="1600" u="sng" dirty="0" smtClean="0"/>
                        <a:t>разработал 10 упражнений</a:t>
                      </a:r>
                      <a:r>
                        <a:rPr lang="ru-RU" sz="1600" dirty="0" smtClean="0"/>
                        <a:t>, каждое по сто  движений. Когда в доме появилась собака, к гимнастике добавились </a:t>
                      </a:r>
                      <a:r>
                        <a:rPr lang="ru-RU" sz="1600" u="sng" dirty="0" smtClean="0"/>
                        <a:t>утренние пробежки</a:t>
                      </a:r>
                      <a:r>
                        <a:rPr lang="ru-RU" sz="1600" dirty="0" smtClean="0"/>
                        <a:t>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Систему движений он дополнял </a:t>
                      </a:r>
                      <a:r>
                        <a:rPr lang="ru-RU" sz="1600" u="sng" dirty="0" smtClean="0"/>
                        <a:t>ограничениями в еде</a:t>
                      </a:r>
                      <a:r>
                        <a:rPr lang="ru-RU" sz="1600" dirty="0" smtClean="0"/>
                        <a:t>: его вес был 54 килограмма. Это и был «режим ограничений и нагрузок», который получил широкую известность.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106999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      </a:t>
                      </a:r>
                      <a:r>
                        <a:rPr lang="ru-RU" sz="1600" b="0" u="sng" dirty="0" smtClean="0"/>
                        <a:t>В 79 лет Амосов</a:t>
                      </a:r>
                      <a:r>
                        <a:rPr lang="ru-RU" sz="1600" dirty="0" smtClean="0"/>
                        <a:t>, невзирая на свое больное сердце, </a:t>
                      </a:r>
                      <a:r>
                        <a:rPr lang="ru-RU" sz="1600" u="sng" dirty="0" smtClean="0"/>
                        <a:t>ежедневно выполнял</a:t>
                      </a:r>
                      <a:r>
                        <a:rPr lang="ru-RU" sz="1600" dirty="0" smtClean="0"/>
                        <a:t> свои 1000 движений, бегал два километра </a:t>
                      </a:r>
                      <a:r>
                        <a:rPr lang="ru-RU" sz="1600" dirty="0" err="1" smtClean="0"/>
                        <a:t>трусцо́й</a:t>
                      </a:r>
                      <a:r>
                        <a:rPr lang="ru-RU" sz="1600" dirty="0" smtClean="0"/>
                        <a:t>, но, вместо уменьшения </a:t>
                      </a:r>
                      <a:r>
                        <a:rPr lang="ru-RU" sz="1600" u="sng" dirty="0" smtClean="0"/>
                        <a:t>физических нагрузок</a:t>
                      </a:r>
                      <a:r>
                        <a:rPr lang="ru-RU" sz="1600" dirty="0" smtClean="0"/>
                        <a:t>, он увеличил их в три раза. Так изо дня в день, 360 дней в году </a:t>
                      </a:r>
                      <a:r>
                        <a:rPr lang="ru-RU" sz="1600" u="sng" dirty="0" smtClean="0"/>
                        <a:t>без выходных</a:t>
                      </a:r>
                      <a:r>
                        <a:rPr lang="ru-RU" sz="1600" dirty="0" smtClean="0"/>
                        <a:t>, не давая себе поблажек, занимался доктор </a:t>
                      </a:r>
                      <a:r>
                        <a:rPr lang="ru-RU" sz="1600" dirty="0" err="1" smtClean="0"/>
                        <a:t>Амо́сов</a:t>
                      </a:r>
                      <a:r>
                        <a:rPr lang="ru-RU" sz="1600" dirty="0" smtClean="0"/>
                        <a:t>.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90351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     Прожив активно 89 лет, </a:t>
                      </a:r>
                      <a:r>
                        <a:rPr lang="ru-RU" sz="1600" u="sng" dirty="0" smtClean="0"/>
                        <a:t>Николай Михайлович доказал, что человек может </a:t>
                      </a:r>
                      <a:r>
                        <a:rPr lang="ru-RU" sz="1600" dirty="0" smtClean="0"/>
                        <a:t>не только замедлить старение, но даже </a:t>
                      </a:r>
                      <a:r>
                        <a:rPr lang="ru-RU" sz="1600" u="sng" dirty="0" smtClean="0"/>
                        <a:t>победить</a:t>
                      </a:r>
                      <a:r>
                        <a:rPr lang="ru-RU" sz="1600" dirty="0" smtClean="0"/>
                        <a:t> такую суровую </a:t>
                      </a:r>
                      <a:r>
                        <a:rPr lang="ru-RU" sz="1600" u="sng" dirty="0" smtClean="0"/>
                        <a:t>болезнь</a:t>
                      </a:r>
                      <a:r>
                        <a:rPr lang="ru-RU" sz="1600" dirty="0" smtClean="0"/>
                        <a:t>, как </a:t>
                      </a:r>
                      <a:r>
                        <a:rPr lang="ru-RU" sz="1600" u="sng" dirty="0" smtClean="0"/>
                        <a:t>порок сердца. </a:t>
                      </a:r>
                      <a:endParaRPr lang="ru-RU" sz="1600" u="sng" dirty="0">
                        <a:latin typeface="+mn-lt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5" name="Стрелка влево 4"/>
          <p:cNvSpPr/>
          <p:nvPr/>
        </p:nvSpPr>
        <p:spPr>
          <a:xfrm>
            <a:off x="7562574" y="2188015"/>
            <a:ext cx="719137" cy="2159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7562574" y="4859510"/>
            <a:ext cx="719137" cy="2159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7989685" y="3796592"/>
            <a:ext cx="457200" cy="20571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571" y="422030"/>
            <a:ext cx="10619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/>
          <a:stretch>
            <a:fillRect/>
          </a:stretch>
        </p:blipFill>
        <p:spPr>
          <a:xfrm>
            <a:off x="1840871" y="787652"/>
            <a:ext cx="8235636" cy="54761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571" y="422030"/>
            <a:ext cx="1061929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ПАМЯТКА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ДЛЯ УЧЕНИКА 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Пересказ </a:t>
            </a:r>
            <a:r>
              <a:rPr lang="ru-RU" sz="2400" dirty="0">
                <a:latin typeface="+mj-lt"/>
              </a:rPr>
              <a:t>текста – это передача главной информации, основного содержания. Не нужно стараться запомнить дословно текст, важно показать, что вы его поняли и можете отделить главное от второстепенного.</a:t>
            </a:r>
            <a:endParaRPr lang="ru-RU" sz="2400" dirty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Постарайтесь </a:t>
            </a:r>
            <a:r>
              <a:rPr lang="ru-RU" sz="2400" dirty="0">
                <a:latin typeface="+mj-lt"/>
              </a:rPr>
              <a:t>запомнить ключевые слова, из которых можно составить свои предложения.</a:t>
            </a:r>
            <a:endParaRPr lang="ru-RU" sz="2400" dirty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При </a:t>
            </a:r>
            <a:r>
              <a:rPr lang="ru-RU" sz="2400" dirty="0">
                <a:latin typeface="+mj-lt"/>
              </a:rPr>
              <a:t>пересказе используются те же приемы сжатия текста, что и при изложении (исключение, обобщение, замена)</a:t>
            </a:r>
            <a:endParaRPr lang="ru-RU" sz="2400" dirty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Количество </a:t>
            </a:r>
            <a:r>
              <a:rPr lang="ru-RU" sz="2400" dirty="0" err="1">
                <a:latin typeface="+mj-lt"/>
              </a:rPr>
              <a:t>микротем</a:t>
            </a:r>
            <a:r>
              <a:rPr lang="ru-RU" sz="2400" dirty="0">
                <a:latin typeface="+mj-lt"/>
              </a:rPr>
              <a:t> (абзацев) не должно сократиться. Нельзя исключить целый абзац.</a:t>
            </a:r>
            <a:endParaRPr lang="ru-RU" sz="2400" dirty="0"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 При </a:t>
            </a:r>
            <a:r>
              <a:rPr lang="ru-RU" sz="2400" dirty="0">
                <a:latin typeface="+mj-lt"/>
              </a:rPr>
              <a:t>пересказе не допускается нарушать последовательность </a:t>
            </a:r>
            <a:r>
              <a:rPr lang="ru-RU" sz="2400" dirty="0" err="1">
                <a:latin typeface="+mj-lt"/>
              </a:rPr>
              <a:t>микротем</a:t>
            </a:r>
            <a:r>
              <a:rPr lang="ru-RU" sz="2400" dirty="0">
                <a:latin typeface="+mj-lt"/>
              </a:rPr>
              <a:t>, то есть излагать их в другом порядке.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4619" y="2108200"/>
            <a:ext cx="10173035" cy="132080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    </a:t>
            </a:r>
            <a:br>
              <a:rPr lang="ru-RU" sz="7200" dirty="0" smtClean="0"/>
            </a:b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Удачи </a:t>
            </a:r>
            <a:r>
              <a:rPr lang="ru-RU" sz="7200" b="1" dirty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7200" b="1" dirty="0" smtClean="0">
                <a:solidFill>
                  <a:schemeClr val="accent3">
                    <a:lumMod val="75000"/>
                  </a:schemeClr>
                </a:solidFill>
              </a:rPr>
              <a:t>итоговом собеседовании! </a:t>
            </a:r>
            <a:endParaRPr lang="ru-RU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286" y="334725"/>
            <a:ext cx="105121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hlinkClick r:id="rId1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hlinkClick r:id="rId1"/>
              </a:rPr>
              <a:t>Литература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hlinkClick r:id="rId1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hlinkClick r:id="rId1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hlinkClick r:id="rId1"/>
              </a:rPr>
              <a:t> </a:t>
            </a:r>
            <a:r>
              <a:rPr lang="ru-RU" sz="2400" dirty="0" err="1">
                <a:hlinkClick r:id="rId1"/>
              </a:rPr>
              <a:t>Архарова</a:t>
            </a:r>
            <a:r>
              <a:rPr lang="ru-RU" sz="2400" dirty="0">
                <a:hlinkClick r:id="rId1"/>
              </a:rPr>
              <a:t> Д.И., </a:t>
            </a:r>
            <a:r>
              <a:rPr lang="ru-RU" sz="2400" dirty="0" err="1">
                <a:hlinkClick r:id="rId1"/>
              </a:rPr>
              <a:t>Долинина</a:t>
            </a:r>
            <a:r>
              <a:rPr lang="ru-RU" sz="2400" dirty="0">
                <a:hlinkClick r:id="rId1"/>
              </a:rPr>
              <a:t> Т.А, Чудинов А.П. Речь и культура общения. – Екатеринбург, «Сократ», 2012.</a:t>
            </a:r>
            <a:endParaRPr lang="ru-RU" sz="2400" dirty="0"/>
          </a:p>
          <a:p>
            <a:pPr marL="342900" indent="-342900" algn="just">
              <a:buFont typeface="+mj-lt"/>
              <a:buAutoNum type="arabicPeriod"/>
            </a:pPr>
            <a:endParaRPr lang="ru-RU" sz="2400" dirty="0">
              <a:hlinkClick r:id="rId1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hlinkClick r:id="rId1"/>
              </a:rPr>
              <a:t> </a:t>
            </a:r>
            <a:r>
              <a:rPr lang="ru-RU" sz="2400" dirty="0" err="1">
                <a:hlinkClick r:id="rId1"/>
              </a:rPr>
              <a:t>Егораева</a:t>
            </a:r>
            <a:r>
              <a:rPr lang="ru-RU" sz="2400" dirty="0">
                <a:hlinkClick r:id="rId1"/>
              </a:rPr>
              <a:t> Г.Т. ОГЭ 2018. Русский язык. Тренажёр. Устное собеседование для выпускников основной школы. - М.: Издательство «Экзамен», 2018.</a:t>
            </a:r>
            <a:endParaRPr lang="ru-RU" sz="2400" dirty="0"/>
          </a:p>
          <a:p>
            <a:pPr marL="342900" indent="-342900" algn="just">
              <a:buFont typeface="+mj-lt"/>
              <a:buAutoNum type="arabicPeriod"/>
            </a:pPr>
            <a:endParaRPr lang="ru-RU" sz="2400" dirty="0">
              <a:hlinkClick r:id="rId1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hlinkClick r:id="rId1"/>
              </a:rPr>
              <a:t> Флоренская Е.А. Русский язык. Правописание. Культура речи. Рабочая тетрадь. 9 класс.-М. Издательство «</a:t>
            </a:r>
            <a:r>
              <a:rPr lang="ru-RU" sz="2400" dirty="0" err="1">
                <a:hlinkClick r:id="rId1"/>
              </a:rPr>
              <a:t>Вентана</a:t>
            </a:r>
            <a:r>
              <a:rPr lang="ru-RU" sz="2400" dirty="0">
                <a:hlinkClick r:id="rId1"/>
              </a:rPr>
              <a:t> Граф», 2017.-160 с.</a:t>
            </a:r>
            <a:endParaRPr lang="ru-RU" sz="2400" dirty="0"/>
          </a:p>
          <a:p>
            <a:pPr marL="342900" indent="-342900" algn="just">
              <a:buFont typeface="+mj-lt"/>
              <a:buAutoNum type="arabicPeriod"/>
            </a:pPr>
            <a:endParaRPr lang="ru-RU" sz="2400" dirty="0">
              <a:hlinkClick r:id="rId1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hlinkClick r:id="rId1"/>
              </a:rPr>
              <a:t> </a:t>
            </a:r>
            <a:r>
              <a:rPr lang="ru-RU" sz="2400" dirty="0" err="1">
                <a:hlinkClick r:id="rId1"/>
              </a:rPr>
              <a:t>Цыбулько</a:t>
            </a:r>
            <a:r>
              <a:rPr lang="ru-RU" sz="2400" dirty="0">
                <a:hlinkClick r:id="rId1"/>
              </a:rPr>
              <a:t> И.П. ОГЭ. Русский язык. Устное собеседование. Типовые варианты. 20 вариантов. Под ред. </a:t>
            </a:r>
            <a:r>
              <a:rPr lang="ru-RU" sz="2400" dirty="0" err="1">
                <a:hlinkClick r:id="rId1"/>
              </a:rPr>
              <a:t>И.П.Цыбулько</a:t>
            </a:r>
            <a:r>
              <a:rPr lang="ru-RU" sz="2400" dirty="0">
                <a:hlinkClick r:id="rId1"/>
              </a:rPr>
              <a:t>. – М.: «Издательство «Национальное образование», 2018.</a:t>
            </a:r>
            <a:endParaRPr lang="ru-RU" sz="2400" dirty="0"/>
          </a:p>
          <a:p>
            <a:endParaRPr lang="ru-RU" dirty="0">
              <a:hlinkClick r:id="rId1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C3300"/>
                </a:solidFill>
              </a:rPr>
              <a:t>Инструкция по выполнению заданий</a:t>
            </a:r>
            <a:br>
              <a:rPr lang="ru-RU" altLang="ru-RU" sz="3200" dirty="0">
                <a:solidFill>
                  <a:srgbClr val="CC3300"/>
                </a:solidFill>
              </a:rPr>
            </a:b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56372"/>
            <a:ext cx="9601196" cy="4119496"/>
          </a:xfrm>
        </p:spPr>
        <p:txBody>
          <a:bodyPr>
            <a:normAutofit fontScale="32500" lnSpcReduction="20000"/>
          </a:bodyPr>
          <a:lstStyle/>
          <a:p>
            <a:pPr>
              <a:buFontTx/>
              <a:buNone/>
            </a:pP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состоит из четырёх</a:t>
            </a:r>
            <a:r>
              <a:rPr lang="en-US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заданий.</a:t>
            </a:r>
            <a:endParaRPr lang="ru-RU" altLang="ru-RU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 и 2 выполняются с использованием одного текста.</a:t>
            </a:r>
            <a:endParaRPr lang="ru-RU" altLang="ru-RU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чтение вслух небольшого текста. </a:t>
            </a:r>
            <a:r>
              <a:rPr lang="ru-RU" altLang="ru-RU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подготовку –</a:t>
            </a:r>
            <a:r>
              <a:rPr lang="en-US" altLang="ru-RU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минуты.</a:t>
            </a:r>
            <a:endParaRPr lang="ru-RU" altLang="ru-RU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2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пересказать прочитанный текст, дополнив</a:t>
            </a:r>
            <a:r>
              <a:rPr lang="en-US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высказыванием.</a:t>
            </a:r>
            <a:r>
              <a:rPr lang="en-US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altLang="ru-RU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– 1 минута.</a:t>
            </a:r>
            <a:endParaRPr lang="ru-RU" altLang="ru-RU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 и 4 </a:t>
            </a:r>
            <a:r>
              <a:rPr lang="ru-RU" altLang="ru-RU" sz="3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связаны</a:t>
            </a: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текстом, который Вы читали и</a:t>
            </a:r>
            <a:r>
              <a:rPr lang="en-US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пересказывали, выполняя </a:t>
            </a:r>
            <a:r>
              <a:rPr lang="ru-RU" alt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 2</a:t>
            </a:r>
            <a:r>
              <a:rPr lang="ru-RU" alt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предстоит выбрать одну тему для монолога и диалога.</a:t>
            </a:r>
            <a:endParaRPr lang="ru-RU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3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из трёх предложенных</a:t>
            </a:r>
            <a:r>
              <a:rPr lang="en-US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беседы: </a:t>
            </a:r>
            <a:endParaRPr lang="en-US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фотографии, </a:t>
            </a:r>
            <a:endParaRPr lang="en-US" altLang="ru-RU" sz="3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 на основе</a:t>
            </a:r>
            <a:r>
              <a:rPr lang="en-US" alt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опыта, </a:t>
            </a:r>
            <a:endParaRPr lang="en-US" altLang="ru-RU" sz="3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по одной из сформулированных проблем.</a:t>
            </a:r>
            <a:endParaRPr lang="ru-RU" altLang="ru-RU" sz="3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подготовку – 1 минута.</a:t>
            </a:r>
            <a:endParaRPr lang="ru-RU" altLang="ru-RU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4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предстоит поучаствовать в беседе по теме</a:t>
            </a:r>
            <a:r>
              <a:rPr lang="en-US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 задания.</a:t>
            </a:r>
            <a:endParaRPr lang="en-US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Вашего ответа (включая время на подготовку) – 15 минут.</a:t>
            </a:r>
            <a:endParaRPr lang="ru-RU" altLang="ru-RU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ведётся аудио- и видеозапись.</a:t>
            </a:r>
            <a:endParaRPr lang="ru-RU" alt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20406"/>
            <a:ext cx="9601196" cy="1303867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C3300"/>
                </a:solidFill>
              </a:rPr>
              <a:t>Особенности задания 1 </a:t>
            </a:r>
            <a:br>
              <a:rPr lang="ru-RU" altLang="ru-RU" sz="2800" b="1" dirty="0">
                <a:solidFill>
                  <a:srgbClr val="CC3300"/>
                </a:solidFill>
              </a:rPr>
            </a:br>
            <a:r>
              <a:rPr lang="ru-RU" altLang="ru-RU" sz="2800" b="1" dirty="0" smtClean="0">
                <a:solidFill>
                  <a:srgbClr val="CC3300"/>
                </a:solidFill>
              </a:rPr>
              <a:t>(</a:t>
            </a:r>
            <a:r>
              <a:rPr lang="ru-RU" altLang="ru-RU" sz="2800" b="1" dirty="0">
                <a:solidFill>
                  <a:srgbClr val="CC3300"/>
                </a:solidFill>
              </a:rPr>
              <a:t>чтение текста вслух)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133" y="2082297"/>
            <a:ext cx="10027464" cy="3793571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предложены тексты научно-популярного стиля о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выдающихся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людях  России;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сопровождается иллюстрациями, которые помогут учащимся наиболее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 сформировать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человеке – герое текста;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текста варьируется в пределах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– 180 слов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контролируются навыки техники осмысленного чтения: проверяется понимание экзаменуемым содержание читаемого, которое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оформлении фонетической стороны устной речи, темпе чтения, соответствии интонации знакам препинания  текста (</a:t>
            </a:r>
            <a:r>
              <a:rPr lang="ru-RU" alt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паузация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словесное ударение, повышение-понижение громкости голоса),  соблюдении  орфоэпических и грамматических норм, отсутствии искажений слов;</a:t>
            </a:r>
            <a:endParaRPr lang="ru-RU" alt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проверяются умения учащихся видеть и использовать при чтении графические символы,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частности знак ударения,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сопровождает имена собственные и термины;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содержит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сложную грамматическую единицу – имя числительное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представлено в цифровой  форме записи и использовано в одном из косвенных падежей, поэтому учащимся при чтении необходимо правильно его просклонять.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подготовку к заданию отводится 2 минуты. </a:t>
            </a:r>
            <a:endParaRPr lang="ru-RU" alt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989" y="43394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/>
              <a:t>Критерии оценивания выполнения заданий устной части </a:t>
            </a:r>
            <a:br>
              <a:rPr lang="ru-RU" altLang="ru-RU" sz="2800" dirty="0"/>
            </a:br>
            <a:r>
              <a:rPr lang="ru-RU" altLang="ru-RU" sz="2800" b="1" dirty="0">
                <a:solidFill>
                  <a:srgbClr val="FF0000"/>
                </a:solidFill>
              </a:rPr>
              <a:t>Задание 1.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Чтение текста вслух</a:t>
            </a:r>
            <a:br>
              <a:rPr lang="ru-RU" altLang="ru-RU" sz="2800" dirty="0"/>
            </a:b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75205" y="1737810"/>
          <a:ext cx="8640763" cy="4213224"/>
        </p:xfrm>
        <a:graphic>
          <a:graphicData uri="http://schemas.openxmlformats.org/drawingml/2006/table">
            <a:tbl>
              <a:tblPr/>
              <a:tblGrid>
                <a:gridCol w="3194050"/>
                <a:gridCol w="3933825"/>
                <a:gridCol w="1512888"/>
              </a:tblGrid>
              <a:tr h="360286">
                <a:tc gridSpan="2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 чтения вслух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24">
                <a:tc gridSpan="2">
                  <a:txBody>
                    <a:bodyPr/>
                    <a:lstStyle/>
                    <a:p>
                      <a:pPr marL="7175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Интонация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443">
                <a:tc rowSpan="2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Интонация соответствует пунктуационному оформлению текста.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443">
                <a:tc vMerge="1">
                  <a:tcPr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Интонация не соответствует пунктуационному оформлению текста.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386">
                <a:tc gridSpan="2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чтения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962">
                <a:tc rowSpan="2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чтения соответствует коммуникативной задаче.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962">
                <a:tc vMerge="1">
                  <a:tcPr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чтения не соответствует коммуникативной задаче.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118">
                <a:tc gridSpan="2"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 за всё задание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76" marR="418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5173" y="1358020"/>
            <a:ext cx="7650177" cy="4831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Знаменитый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весь мир врач-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кардио́лог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академик,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Николай Михайлович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Амо́сов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проработавший 36 лет директором Института сердечно-сосудистой хирургии и сделавший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более 56 тысяч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операций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сердце, призывал людей вести здоровый образ жизни. Он сам был наглядным примером того, что физические упражнения продлевают человеческую жизнь, приносят бодрость и силы. 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Еще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сорокалетнем возрасте, когда рентген показал изменения в позвонках 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Амо́сова,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вызванные проводимыми им длительными операциями, Николай Михайлович разработал 10 упражнений, каждое по сто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движений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Когда в доме появилась собака, к гимнастике добавились утренние пробежки. Систему движений он дополнял ограничениями в еде: его вес был 54 килограмма. Это и был «режим ограничений и нагрузок», который получил широкую известность.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3)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79 лет Амосов, несмотря на свое больное сердце, ежедневно выполнял тысячи движений, бегал два километра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трусцо́й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но, вместо уменьшения физических нагрузок, он увеличил их в три раза. Так изо дня в день, 360 дней в году без выходных, не давая себе поблажек, занимался доктор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Амо́сов. </a:t>
            </a: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4) 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Прожив активно 89 лет,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Николай Михайлович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доказал, что человек может не только замедлить старение, но даже победить такую суровую болезнь, как порок сердца.</a:t>
            </a:r>
            <a:r>
              <a:rPr lang="ru-RU" sz="1600" b="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b="0" i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600" b="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(</a:t>
            </a:r>
            <a:r>
              <a:rPr lang="ru-RU" sz="1600" b="0" i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174 слова)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i="1" dirty="0">
                <a:solidFill>
                  <a:schemeClr val="tx1"/>
                </a:solidFill>
                <a:cs typeface="Arial" panose="020B0604020202020204" pitchFamily="34" charset="0"/>
              </a:rPr>
              <a:t> </a:t>
            </a:r>
            <a:endParaRPr lang="ru-RU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8" descr="https://img08.rl0.ru/8aac05f5b5a794acecf9eb43f7f039ae/c700x350/ruposters-a.akamaihd.net/newslead/0/0a5bba424e914270ce9614cc6e18019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3" y="1729089"/>
            <a:ext cx="2914020" cy="185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6" descr="11337-6bf4c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301" y="3854890"/>
            <a:ext cx="2599285" cy="1835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3042" y="496245"/>
            <a:ext cx="10212308" cy="762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Чтение текста.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Вы видите кардиолога, которого знает весь мир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академика Николая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Миха́йловича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Амо́сова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чья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может стать примером для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подражания. Выразительно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о знаменитом академике Николае Михайловиче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Амо́сове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вслух.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CC3300"/>
                </a:solidFill>
              </a:rPr>
              <a:t>Обратите внимание! </a:t>
            </a:r>
            <a:r>
              <a:rPr lang="ru-RU" altLang="ru-RU" b="1" dirty="0"/>
              <a:t>Типичные ошибки при чтении текста!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темп чтения, монотонная интонация;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прочтение окончания зависимого слова;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слов;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слов по смыслу;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постановка ударения;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грамматическая форма числительного в косвенном падеже.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целых слов по оптическому сходству.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Пропуски: а) слов; б) слогов; в) букв;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Перестановки: а) слов; б) слогов; в) букв и т.п.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Задание 2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 задании 2 предлагается пересказать прочитанный текст, дополнив его высказыванием. </a:t>
            </a:r>
            <a:endParaRPr lang="ru-RU" dirty="0" smtClean="0"/>
          </a:p>
          <a:p>
            <a:pPr algn="just"/>
            <a:r>
              <a:rPr lang="ru-RU" dirty="0" smtClean="0"/>
              <a:t>Время </a:t>
            </a:r>
            <a:r>
              <a:rPr lang="ru-RU" dirty="0"/>
              <a:t>на подготовку –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1 минута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4690"/>
            <a:ext cx="9601196" cy="10320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Критерии оценивания подробного пересказа текста с включением приведенного высказывания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s://26209s017.edusite.ru/images/zad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>
            <a:fillRect/>
          </a:stretch>
        </p:blipFill>
        <p:spPr bwMode="auto">
          <a:xfrm>
            <a:off x="2797522" y="1656784"/>
            <a:ext cx="6618082" cy="45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17876</Words>
  <Application>WPS Presentation</Application>
  <PresentationFormat>Широкоэкранный</PresentationFormat>
  <Paragraphs>266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Arial</vt:lpstr>
      <vt:lpstr>Times New Roman</vt:lpstr>
      <vt:lpstr>Calibri</vt:lpstr>
      <vt:lpstr>Microsoft YaHei</vt:lpstr>
      <vt:lpstr>Arial Unicode MS</vt:lpstr>
      <vt:lpstr>Garamond</vt:lpstr>
      <vt:lpstr>Symbol</vt:lpstr>
      <vt:lpstr>Натуральные материалы</vt:lpstr>
      <vt:lpstr>Подготовка к устному собеседованию.  Чтение и пересказ текста</vt:lpstr>
      <vt:lpstr>МОДЕЛЬ ИТОГОВОГО УСТНОГО СОБЕСЕДОВАНИЯ ПО РУССКОМУ ЯЗЫКУ выпускников основной школы  </vt:lpstr>
      <vt:lpstr>Инструкция по выполнению заданий </vt:lpstr>
      <vt:lpstr>Особенности задания 1  (чтение текста вслух)</vt:lpstr>
      <vt:lpstr>Критерии оценивания выполнения заданий устной части  Задание 1. Чтение текста вслух </vt:lpstr>
      <vt:lpstr>PowerPoint 演示文稿</vt:lpstr>
      <vt:lpstr>Обратите внимание! Типичные ошибки при чтении текста!</vt:lpstr>
      <vt:lpstr>Задание 2</vt:lpstr>
      <vt:lpstr>Критерии оценивания подробного пересказа текста с включением приведенного высказывания </vt:lpstr>
      <vt:lpstr>Что такое пересказ? </vt:lpstr>
      <vt:lpstr>Особенности задания 2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Как включить цитату в пересказ? </vt:lpstr>
      <vt:lpstr>PowerPoint 演示文稿</vt:lpstr>
      <vt:lpstr>Потренируемся! </vt:lpstr>
      <vt:lpstr>PowerPoint 演示文稿</vt:lpstr>
      <vt:lpstr>Формулируем основные мысли абзацев</vt:lpstr>
      <vt:lpstr>Определяем место высказывания</vt:lpstr>
      <vt:lpstr>PowerPoint 演示文稿</vt:lpstr>
      <vt:lpstr>PowerPoint 演示文稿</vt:lpstr>
      <vt:lpstr>     Удачи на итоговом собеседовании!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устному собеседованию по русскому языку в 9 классе. Задание 2.</dc:title>
  <dc:creator>Dmitry Rokhlin</dc:creator>
  <cp:lastModifiedBy>user</cp:lastModifiedBy>
  <cp:revision>25</cp:revision>
  <dcterms:created xsi:type="dcterms:W3CDTF">2019-11-01T15:13:00Z</dcterms:created>
  <dcterms:modified xsi:type="dcterms:W3CDTF">2023-11-29T08:49:00Z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86EBCA1EB09E4AEFB2FCD20DF5BC78D9_13</vt:lpwstr>
  </property>
  <property fmtid="{D5CDD505-2E9C-101B-9397-08002B2CF9AE}" pid="3" name="KSOProductBuildVer">
    <vt:lpwstr>1049-12.2.0.13306</vt:lpwstr>
  </property>
</Properties>
</file>